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vml" ContentType="application/vnd.openxmlformats-officedocument.vmlDrawin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</p:sldIdLst>
  <p:sldSz cx="6858000" cy="9906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FF"/>
    <a:srgbClr val="FF00FF"/>
    <a:srgbClr val="FFCCFF"/>
    <a:srgbClr val="FFFF99"/>
    <a:srgbClr val="0000FF"/>
    <a:srgbClr val="FF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60"/>
  </p:normalViewPr>
  <p:slideViewPr>
    <p:cSldViewPr>
      <p:cViewPr>
        <p:scale>
          <a:sx n="154" d="100"/>
          <a:sy n="154" d="100"/>
        </p:scale>
        <p:origin x="60" y="-172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30864-0ECA-4F34-ACF5-EE9AF15F44B6}" type="datetimeFigureOut">
              <a:rPr kumimoji="1" lang="ja-JP" altLang="en-US" smtClean="0"/>
              <a:t>2019/10/25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6C470-E793-4765-8FB3-768F38EA9A6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89168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30864-0ECA-4F34-ACF5-EE9AF15F44B6}" type="datetimeFigureOut">
              <a:rPr kumimoji="1" lang="ja-JP" altLang="en-US" smtClean="0"/>
              <a:t>2019/10/25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6C470-E793-4765-8FB3-768F38EA9A6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31752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5" y="573264"/>
            <a:ext cx="3357563" cy="1220822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30864-0ECA-4F34-ACF5-EE9AF15F44B6}" type="datetimeFigureOut">
              <a:rPr kumimoji="1" lang="ja-JP" altLang="en-US" smtClean="0"/>
              <a:t>2019/10/25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6C470-E793-4765-8FB3-768F38EA9A6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67370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30864-0ECA-4F34-ACF5-EE9AF15F44B6}" type="datetimeFigureOut">
              <a:rPr kumimoji="1" lang="ja-JP" altLang="en-US" smtClean="0"/>
              <a:t>2019/10/25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6C470-E793-4765-8FB3-768F38EA9A6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47403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30864-0ECA-4F34-ACF5-EE9AF15F44B6}" type="datetimeFigureOut">
              <a:rPr kumimoji="1" lang="ja-JP" altLang="en-US" smtClean="0"/>
              <a:t>2019/10/25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6C470-E793-4765-8FB3-768F38EA9A6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01982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5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0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30864-0ECA-4F34-ACF5-EE9AF15F44B6}" type="datetimeFigureOut">
              <a:rPr kumimoji="1" lang="ja-JP" altLang="en-US" smtClean="0"/>
              <a:t>2019/10/25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6C470-E793-4765-8FB3-768F38EA9A6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26383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30864-0ECA-4F34-ACF5-EE9AF15F44B6}" type="datetimeFigureOut">
              <a:rPr kumimoji="1" lang="ja-JP" altLang="en-US" smtClean="0"/>
              <a:t>2019/10/25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6C470-E793-4765-8FB3-768F38EA9A6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77537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30864-0ECA-4F34-ACF5-EE9AF15F44B6}" type="datetimeFigureOut">
              <a:rPr kumimoji="1" lang="ja-JP" altLang="en-US" smtClean="0"/>
              <a:t>2019/10/25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6C470-E793-4765-8FB3-768F38EA9A6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3361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30864-0ECA-4F34-ACF5-EE9AF15F44B6}" type="datetimeFigureOut">
              <a:rPr kumimoji="1" lang="ja-JP" altLang="en-US" smtClean="0"/>
              <a:t>2019/10/25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6C470-E793-4765-8FB3-768F38EA9A6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12675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30864-0ECA-4F34-ACF5-EE9AF15F44B6}" type="datetimeFigureOut">
              <a:rPr kumimoji="1" lang="ja-JP" altLang="en-US" smtClean="0"/>
              <a:t>2019/10/25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6C470-E793-4765-8FB3-768F38EA9A6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29508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30864-0ECA-4F34-ACF5-EE9AF15F44B6}" type="datetimeFigureOut">
              <a:rPr kumimoji="1" lang="ja-JP" altLang="en-US" smtClean="0"/>
              <a:t>2019/10/25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6C470-E793-4765-8FB3-768F38EA9A6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98865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F30864-0ECA-4F34-ACF5-EE9AF15F44B6}" type="datetimeFigureOut">
              <a:rPr kumimoji="1" lang="ja-JP" altLang="en-US" smtClean="0"/>
              <a:t>2019/10/25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06C470-E793-4765-8FB3-768F38EA9A6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04083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13" Type="http://schemas.openxmlformats.org/officeDocument/2006/relationships/image" Target="../media/image2.emf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12" Type="http://schemas.openxmlformats.org/officeDocument/2006/relationships/package" Target="../embeddings/Microsoft_Excel_Worksheet1.xlsx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jpeg"/><Relationship Id="rId11" Type="http://schemas.openxmlformats.org/officeDocument/2006/relationships/image" Target="../media/image9.jpeg"/><Relationship Id="rId5" Type="http://schemas.openxmlformats.org/officeDocument/2006/relationships/image" Target="../media/image5.jpeg"/><Relationship Id="rId10" Type="http://schemas.openxmlformats.org/officeDocument/2006/relationships/image" Target="../media/image1.emf"/><Relationship Id="rId4" Type="http://schemas.openxmlformats.org/officeDocument/2006/relationships/image" Target="../media/image4.jpg"/><Relationship Id="rId9" Type="http://schemas.openxmlformats.org/officeDocument/2006/relationships/package" Target="../embeddings/Microsoft_Excel_Worksheet.xlsx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42"/>
          <p:cNvSpPr>
            <a:spLocks noChangeArrowheads="1"/>
          </p:cNvSpPr>
          <p:nvPr/>
        </p:nvSpPr>
        <p:spPr bwMode="auto">
          <a:xfrm>
            <a:off x="204624" y="1788106"/>
            <a:ext cx="6620229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200025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9pPr>
          </a:lstStyle>
          <a:p>
            <a:pPr marL="0" marR="0" lvl="0" indent="2000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1100" dirty="0">
                <a:latin typeface="HGP創英角ﾎﾟｯﾌﾟ体" pitchFamily="50" charset="-128"/>
                <a:ea typeface="HGP創英角ﾎﾟｯﾌﾟ体" pitchFamily="50" charset="-128"/>
                <a:cs typeface="Times New Roman" pitchFamily="18" charset="0"/>
              </a:rPr>
              <a:t>インフルエンザ予防の基本は、流行前にインフルエンザワクチンの接種をうけることです。</a:t>
            </a:r>
            <a:endParaRPr lang="en-US" altLang="ja-JP" sz="1100" dirty="0">
              <a:latin typeface="HGP創英角ﾎﾟｯﾌﾟ体" pitchFamily="50" charset="-128"/>
              <a:ea typeface="HGP創英角ﾎﾟｯﾌﾟ体" pitchFamily="50" charset="-128"/>
              <a:cs typeface="Times New Roman" pitchFamily="18" charset="0"/>
            </a:endParaRPr>
          </a:p>
          <a:p>
            <a:pPr marL="0" marR="0" lvl="0" indent="2000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1100" dirty="0">
                <a:latin typeface="HGP創英角ﾎﾟｯﾌﾟ体" pitchFamily="50" charset="-128"/>
                <a:ea typeface="HGP創英角ﾎﾟｯﾌﾟ体" pitchFamily="50" charset="-128"/>
                <a:cs typeface="Times New Roman" pitchFamily="18" charset="0"/>
              </a:rPr>
              <a:t>あわせて手洗い、うがいを徹底し体調管理をしっかりしましょう！</a:t>
            </a:r>
            <a:endParaRPr kumimoji="1" lang="ja-JP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HGP創英角ﾎﾟｯﾌﾟ体" pitchFamily="50" charset="-128"/>
              <a:ea typeface="HGP創英角ﾎﾟｯﾌﾟ体" pitchFamily="50" charset="-128"/>
              <a:cs typeface="Times New Roman" pitchFamily="18" charset="0"/>
            </a:endParaRPr>
          </a:p>
        </p:txBody>
      </p:sp>
      <p:sp>
        <p:nvSpPr>
          <p:cNvPr id="25" name="Rectangle 49"/>
          <p:cNvSpPr>
            <a:spLocks noChangeArrowheads="1"/>
          </p:cNvSpPr>
          <p:nvPr/>
        </p:nvSpPr>
        <p:spPr bwMode="auto">
          <a:xfrm>
            <a:off x="468313" y="562610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27" name="Rectangle 51"/>
          <p:cNvSpPr>
            <a:spLocks noChangeArrowheads="1"/>
          </p:cNvSpPr>
          <p:nvPr/>
        </p:nvSpPr>
        <p:spPr bwMode="auto">
          <a:xfrm>
            <a:off x="468313" y="562610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1" lang="ja-JP" altLang="ja-JP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rPr>
            </a:br>
            <a:endParaRPr kumimoji="1" lang="ja-JP" alt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29" name="Rectangle 53"/>
          <p:cNvSpPr>
            <a:spLocks noChangeArrowheads="1"/>
          </p:cNvSpPr>
          <p:nvPr/>
        </p:nvSpPr>
        <p:spPr bwMode="auto">
          <a:xfrm>
            <a:off x="468313" y="5626100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30" name="Rectangle 56"/>
          <p:cNvSpPr>
            <a:spLocks noChangeArrowheads="1"/>
          </p:cNvSpPr>
          <p:nvPr/>
        </p:nvSpPr>
        <p:spPr bwMode="auto">
          <a:xfrm>
            <a:off x="468313" y="6140450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051" name="Rectangle 61"/>
          <p:cNvSpPr>
            <a:spLocks noChangeArrowheads="1"/>
          </p:cNvSpPr>
          <p:nvPr/>
        </p:nvSpPr>
        <p:spPr bwMode="auto">
          <a:xfrm>
            <a:off x="1839913" y="7178675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062" name="Rectangle 71"/>
          <p:cNvSpPr>
            <a:spLocks noChangeArrowheads="1"/>
          </p:cNvSpPr>
          <p:nvPr/>
        </p:nvSpPr>
        <p:spPr bwMode="auto">
          <a:xfrm>
            <a:off x="468313" y="8302625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pic>
        <p:nvPicPr>
          <p:cNvPr id="2079" name="図 207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8426" y="56456"/>
            <a:ext cx="1682750" cy="491060"/>
          </a:xfrm>
          <a:prstGeom prst="rect">
            <a:avLst/>
          </a:prstGeom>
        </p:spPr>
      </p:pic>
      <p:sp>
        <p:nvSpPr>
          <p:cNvPr id="70" name="スクロール: 横 3"/>
          <p:cNvSpPr/>
          <p:nvPr/>
        </p:nvSpPr>
        <p:spPr>
          <a:xfrm>
            <a:off x="229195" y="515913"/>
            <a:ext cx="6373218" cy="1412751"/>
          </a:xfrm>
          <a:prstGeom prst="horizontalScroll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indent="266700" algn="just">
              <a:spcAft>
                <a:spcPts val="0"/>
              </a:spcAft>
            </a:pPr>
            <a:r>
              <a:rPr lang="ja-JP" sz="1050" kern="100" dirty="0">
                <a:effectLst/>
                <a:ea typeface="ＭＳ 明朝"/>
                <a:cs typeface="Times New Roman"/>
              </a:rPr>
              <a:t>　　　　　　　　　　　　　　　　　　　　　　</a:t>
            </a: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545680" y="727224"/>
            <a:ext cx="225093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900" b="1" dirty="0">
                <a:solidFill>
                  <a:srgbClr val="FF66CC"/>
                </a:solidFill>
              </a:rPr>
              <a:t>株式会社フレンドパーク　健康たより   </a:t>
            </a:r>
            <a:r>
              <a:rPr kumimoji="1" lang="en-US" altLang="ja-JP" sz="900" b="1" dirty="0">
                <a:solidFill>
                  <a:srgbClr val="FF66CC"/>
                </a:solidFill>
              </a:rPr>
              <a:t>vol.6</a:t>
            </a:r>
            <a:endParaRPr kumimoji="1" lang="ja-JP" altLang="en-US" sz="900" b="1" dirty="0">
              <a:solidFill>
                <a:srgbClr val="FF66CC"/>
              </a:solidFill>
            </a:endParaRPr>
          </a:p>
        </p:txBody>
      </p:sp>
      <p:sp>
        <p:nvSpPr>
          <p:cNvPr id="35" name="正方形/長方形 34"/>
          <p:cNvSpPr/>
          <p:nvPr/>
        </p:nvSpPr>
        <p:spPr>
          <a:xfrm>
            <a:off x="295152" y="1025659"/>
            <a:ext cx="6384674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2400" b="1" cap="none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～インフルエンザ</a:t>
            </a:r>
            <a:r>
              <a:rPr lang="ja-JP" altLang="en-US" sz="24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について</a:t>
            </a:r>
            <a:r>
              <a:rPr lang="ja-JP" altLang="en-US" sz="2400" b="1" cap="none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～</a:t>
            </a:r>
          </a:p>
        </p:txBody>
      </p:sp>
      <p:sp>
        <p:nvSpPr>
          <p:cNvPr id="76" name="テキスト ボックス 75"/>
          <p:cNvSpPr txBox="1"/>
          <p:nvPr/>
        </p:nvSpPr>
        <p:spPr>
          <a:xfrm>
            <a:off x="5587267" y="1473828"/>
            <a:ext cx="93807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900" b="1" dirty="0">
                <a:solidFill>
                  <a:srgbClr val="00B0F0"/>
                </a:solidFill>
              </a:rPr>
              <a:t>2019.11.25</a:t>
            </a:r>
            <a:r>
              <a:rPr kumimoji="1" lang="ja-JP" altLang="en-US" sz="900" b="1" dirty="0">
                <a:solidFill>
                  <a:srgbClr val="00B0F0"/>
                </a:solidFill>
              </a:rPr>
              <a:t>発行</a:t>
            </a:r>
          </a:p>
        </p:txBody>
      </p:sp>
      <p:sp>
        <p:nvSpPr>
          <p:cNvPr id="85" name="Rectangle 43"/>
          <p:cNvSpPr>
            <a:spLocks noChangeArrowheads="1"/>
          </p:cNvSpPr>
          <p:nvPr/>
        </p:nvSpPr>
        <p:spPr bwMode="auto">
          <a:xfrm>
            <a:off x="0" y="2376569"/>
            <a:ext cx="3815392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2667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9pPr>
          </a:lstStyle>
          <a:p>
            <a:pPr marL="0" marR="0" lvl="0" indent="20002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600" b="0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  <a:ea typeface="HGPｺﾞｼｯｸM" pitchFamily="50" charset="-128"/>
                <a:cs typeface="Times New Roman" pitchFamily="18" charset="0"/>
              </a:rPr>
              <a:t>★インフルエンザウイルスの種類★</a:t>
            </a:r>
            <a:endParaRPr kumimoji="1" lang="ja-JP" altLang="ja-JP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42" name="グループ化 41">
            <a:extLst>
              <a:ext uri="{FF2B5EF4-FFF2-40B4-BE49-F238E27FC236}">
                <a16:creationId xmlns:a16="http://schemas.microsoft.com/office/drawing/2014/main" id="{8E212D84-BA21-43B1-9F46-29B70980C4A4}"/>
              </a:ext>
            </a:extLst>
          </p:cNvPr>
          <p:cNvGrpSpPr/>
          <p:nvPr/>
        </p:nvGrpSpPr>
        <p:grpSpPr>
          <a:xfrm>
            <a:off x="5772229" y="8207011"/>
            <a:ext cx="824557" cy="1319546"/>
            <a:chOff x="5129538" y="8200045"/>
            <a:chExt cx="824557" cy="1319546"/>
          </a:xfrm>
        </p:grpSpPr>
        <p:pic>
          <p:nvPicPr>
            <p:cNvPr id="43" name="図 42">
              <a:extLst>
                <a:ext uri="{FF2B5EF4-FFF2-40B4-BE49-F238E27FC236}">
                  <a16:creationId xmlns:a16="http://schemas.microsoft.com/office/drawing/2014/main" id="{D41D835D-52FB-4B3B-8F66-901D917945EE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29538" y="8200045"/>
              <a:ext cx="824557" cy="1319546"/>
            </a:xfrm>
            <a:prstGeom prst="rect">
              <a:avLst/>
            </a:prstGeom>
          </p:spPr>
        </p:pic>
        <p:grpSp>
          <p:nvGrpSpPr>
            <p:cNvPr id="44" name="グループ化 43">
              <a:extLst>
                <a:ext uri="{FF2B5EF4-FFF2-40B4-BE49-F238E27FC236}">
                  <a16:creationId xmlns:a16="http://schemas.microsoft.com/office/drawing/2014/main" id="{8BE57EBE-31E4-487B-9E1C-B68E40610198}"/>
                </a:ext>
              </a:extLst>
            </p:cNvPr>
            <p:cNvGrpSpPr/>
            <p:nvPr/>
          </p:nvGrpSpPr>
          <p:grpSpPr>
            <a:xfrm>
              <a:off x="5478631" y="8981668"/>
              <a:ext cx="230832" cy="202941"/>
              <a:chOff x="6119194" y="8889895"/>
              <a:chExt cx="230832" cy="202941"/>
            </a:xfrm>
          </p:grpSpPr>
          <p:sp>
            <p:nvSpPr>
              <p:cNvPr id="45" name="フローチャート: 処理 44">
                <a:extLst>
                  <a:ext uri="{FF2B5EF4-FFF2-40B4-BE49-F238E27FC236}">
                    <a16:creationId xmlns:a16="http://schemas.microsoft.com/office/drawing/2014/main" id="{DA23428D-6682-4A2D-8ECE-111B48819EC4}"/>
                  </a:ext>
                </a:extLst>
              </p:cNvPr>
              <p:cNvSpPr/>
              <p:nvPr/>
            </p:nvSpPr>
            <p:spPr>
              <a:xfrm>
                <a:off x="6198895" y="8924204"/>
                <a:ext cx="72000" cy="144000"/>
              </a:xfrm>
              <a:prstGeom prst="flowChartProcess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47" name="テキスト ボックス 46">
                <a:extLst>
                  <a:ext uri="{FF2B5EF4-FFF2-40B4-BE49-F238E27FC236}">
                    <a16:creationId xmlns:a16="http://schemas.microsoft.com/office/drawing/2014/main" id="{C4310FFE-FA4D-407B-A8DA-AB299A9D9558}"/>
                  </a:ext>
                </a:extLst>
              </p:cNvPr>
              <p:cNvSpPr txBox="1"/>
              <p:nvPr/>
            </p:nvSpPr>
            <p:spPr>
              <a:xfrm>
                <a:off x="6119194" y="8889895"/>
                <a:ext cx="230832" cy="202941"/>
              </a:xfrm>
              <a:prstGeom prst="rect">
                <a:avLst/>
              </a:prstGeom>
              <a:noFill/>
            </p:spPr>
            <p:txBody>
              <a:bodyPr vert="eaVert" wrap="none" rtlCol="0">
                <a:spAutoFit/>
              </a:bodyPr>
              <a:lstStyle/>
              <a:p>
                <a:r>
                  <a:rPr kumimoji="1" lang="ja-JP" altLang="en-US" sz="300" b="1" dirty="0"/>
                  <a:t>かおる</a:t>
                </a:r>
              </a:p>
            </p:txBody>
          </p:sp>
        </p:grpSp>
      </p:grpSp>
      <p:sp>
        <p:nvSpPr>
          <p:cNvPr id="48" name="吹き出し: 角を丸めた四角形 47">
            <a:extLst>
              <a:ext uri="{FF2B5EF4-FFF2-40B4-BE49-F238E27FC236}">
                <a16:creationId xmlns:a16="http://schemas.microsoft.com/office/drawing/2014/main" id="{5CA6EC3F-9103-4F17-82C8-DF282C9C9813}"/>
              </a:ext>
            </a:extLst>
          </p:cNvPr>
          <p:cNvSpPr/>
          <p:nvPr/>
        </p:nvSpPr>
        <p:spPr>
          <a:xfrm>
            <a:off x="332887" y="8653742"/>
            <a:ext cx="4845539" cy="799690"/>
          </a:xfrm>
          <a:prstGeom prst="wedgeRoundRectCallout">
            <a:avLst>
              <a:gd name="adj1" fmla="val 59200"/>
              <a:gd name="adj2" fmla="val 498"/>
              <a:gd name="adj3" fmla="val 16667"/>
            </a:avLst>
          </a:prstGeom>
          <a:solidFill>
            <a:srgbClr val="FFCCFF"/>
          </a:solidFill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1200" dirty="0"/>
              <a:t>　日頃からの予防対策がとても大切です。</a:t>
            </a:r>
            <a:endParaRPr kumimoji="1" lang="en-US" altLang="ja-JP" sz="1200" dirty="0"/>
          </a:p>
          <a:p>
            <a:r>
              <a:rPr lang="ja-JP" altLang="en-US" sz="1200" dirty="0"/>
              <a:t>　万が一、ウィルスに感染しても適切な時期に受診し、</a:t>
            </a:r>
            <a:endParaRPr lang="en-US" altLang="ja-JP" sz="1200" dirty="0"/>
          </a:p>
          <a:p>
            <a:r>
              <a:rPr lang="ja-JP" altLang="en-US" sz="1200" dirty="0"/>
              <a:t>　必要な時間しっかり療養することで</a:t>
            </a:r>
            <a:r>
              <a:rPr kumimoji="1" lang="ja-JP" altLang="en-US" sz="1200" dirty="0"/>
              <a:t>早期回復をはかりましょう。</a:t>
            </a: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46C2942B-F228-402A-9CD5-3C399F6516D5}"/>
              </a:ext>
            </a:extLst>
          </p:cNvPr>
          <p:cNvSpPr txBox="1"/>
          <p:nvPr/>
        </p:nvSpPr>
        <p:spPr>
          <a:xfrm>
            <a:off x="188640" y="5585374"/>
            <a:ext cx="28696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b="1" dirty="0">
                <a:solidFill>
                  <a:schemeClr val="accent3"/>
                </a:solidFill>
              </a:rPr>
              <a:t>～インフルエンザ予防のポイント～</a:t>
            </a:r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E57661BC-94A5-4246-ADB3-52DE9389AD1B}"/>
              </a:ext>
            </a:extLst>
          </p:cNvPr>
          <p:cNvSpPr txBox="1"/>
          <p:nvPr/>
        </p:nvSpPr>
        <p:spPr>
          <a:xfrm>
            <a:off x="188640" y="6737582"/>
            <a:ext cx="42386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400" b="1" dirty="0">
                <a:solidFill>
                  <a:srgbClr val="92D050"/>
                </a:solidFill>
              </a:rPr>
              <a:t>～免疫力を高めてウィルスの発症を抑えるポイント～</a:t>
            </a:r>
            <a:endParaRPr kumimoji="1" lang="ja-JP" altLang="en-US" sz="1400" b="1" dirty="0">
              <a:solidFill>
                <a:srgbClr val="92D050"/>
              </a:solidFill>
            </a:endParaRPr>
          </a:p>
        </p:txBody>
      </p: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E1E56CE4-E2B2-4E45-A70C-89E95FCFA4A1}"/>
              </a:ext>
            </a:extLst>
          </p:cNvPr>
          <p:cNvSpPr txBox="1"/>
          <p:nvPr/>
        </p:nvSpPr>
        <p:spPr>
          <a:xfrm>
            <a:off x="405011" y="7111087"/>
            <a:ext cx="5614790" cy="15465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50" dirty="0">
                <a:solidFill>
                  <a:srgbClr val="FF0000"/>
                </a:solidFill>
              </a:rPr>
              <a:t> </a:t>
            </a:r>
            <a:r>
              <a:rPr lang="en-US" altLang="ja-JP" sz="1050" dirty="0">
                <a:solidFill>
                  <a:srgbClr val="FF0000"/>
                </a:solidFill>
              </a:rPr>
              <a:t>🌸</a:t>
            </a:r>
            <a:r>
              <a:rPr lang="ja-JP" altLang="en-US" sz="1050" dirty="0">
                <a:solidFill>
                  <a:srgbClr val="FF0000"/>
                </a:solidFill>
              </a:rPr>
              <a:t>　バランスの良い食生活</a:t>
            </a:r>
            <a:endParaRPr lang="en-US" altLang="ja-JP" sz="1050" dirty="0">
              <a:solidFill>
                <a:srgbClr val="FF0000"/>
              </a:solidFill>
            </a:endParaRPr>
          </a:p>
          <a:p>
            <a:r>
              <a:rPr lang="ja-JP" altLang="en-US" sz="1050" dirty="0">
                <a:solidFill>
                  <a:srgbClr val="FF0000"/>
                </a:solidFill>
              </a:rPr>
              <a:t>　　</a:t>
            </a:r>
            <a:r>
              <a:rPr lang="ja-JP" altLang="en-US" sz="1000" dirty="0"/>
              <a:t>　</a:t>
            </a:r>
            <a:r>
              <a:rPr lang="ja-JP" altLang="en-US" sz="900" dirty="0"/>
              <a:t>加工食品やファストフードを控えめにし、魚・野菜・果物・海藻・イモ類などを積極的に摂取する</a:t>
            </a:r>
            <a:endParaRPr lang="en-US" altLang="ja-JP" sz="900" dirty="0"/>
          </a:p>
          <a:p>
            <a:r>
              <a:rPr lang="en-US" altLang="ja-JP" sz="1050" dirty="0"/>
              <a:t> </a:t>
            </a:r>
            <a:r>
              <a:rPr lang="ja-JP" altLang="ja-JP" sz="1050" dirty="0"/>
              <a:t>　　　　　　　　　　　　　　　　　　　　　　　</a:t>
            </a:r>
          </a:p>
          <a:p>
            <a:r>
              <a:rPr lang="en-US" altLang="ja-JP" sz="1050" dirty="0">
                <a:solidFill>
                  <a:srgbClr val="FF0000"/>
                </a:solidFill>
              </a:rPr>
              <a:t> 🌸</a:t>
            </a:r>
            <a:r>
              <a:rPr lang="ja-JP" altLang="ja-JP" sz="1050" dirty="0"/>
              <a:t>　</a:t>
            </a:r>
            <a:r>
              <a:rPr lang="ja-JP" altLang="en-US" sz="1050" dirty="0">
                <a:solidFill>
                  <a:srgbClr val="FF0000"/>
                </a:solidFill>
              </a:rPr>
              <a:t>適度な運動と十分な睡眠</a:t>
            </a:r>
            <a:r>
              <a:rPr lang="ja-JP" altLang="ja-JP" sz="1050" dirty="0"/>
              <a:t>　</a:t>
            </a:r>
            <a:endParaRPr lang="en-US" altLang="ja-JP" sz="1050" dirty="0"/>
          </a:p>
          <a:p>
            <a:r>
              <a:rPr lang="ja-JP" altLang="en-US" sz="1050" dirty="0"/>
              <a:t>　　　</a:t>
            </a:r>
            <a:r>
              <a:rPr lang="ja-JP" altLang="en-US" sz="900" dirty="0"/>
              <a:t>無理のない運動を定期的に行い、十分な睡眠をとることで免疫力がアップする</a:t>
            </a:r>
            <a:endParaRPr lang="en-US" altLang="ja-JP" sz="900" dirty="0"/>
          </a:p>
          <a:p>
            <a:r>
              <a:rPr lang="ja-JP" altLang="ja-JP" sz="1050" dirty="0"/>
              <a:t>　　　</a:t>
            </a:r>
          </a:p>
          <a:p>
            <a:r>
              <a:rPr lang="ja-JP" altLang="en-US" sz="1050" dirty="0">
                <a:solidFill>
                  <a:srgbClr val="FF0000"/>
                </a:solidFill>
              </a:rPr>
              <a:t> </a:t>
            </a:r>
            <a:r>
              <a:rPr lang="en-US" altLang="ja-JP" sz="1050" dirty="0">
                <a:solidFill>
                  <a:srgbClr val="FF0000"/>
                </a:solidFill>
              </a:rPr>
              <a:t>🌸</a:t>
            </a:r>
            <a:r>
              <a:rPr lang="ja-JP" altLang="en-US" sz="1050" dirty="0">
                <a:solidFill>
                  <a:srgbClr val="FF0000"/>
                </a:solidFill>
              </a:rPr>
              <a:t>　体を冷やさないこと</a:t>
            </a:r>
            <a:endParaRPr lang="ja-JP" altLang="ja-JP" sz="1050" dirty="0"/>
          </a:p>
          <a:p>
            <a:r>
              <a:rPr lang="ja-JP" altLang="en-US" sz="900" dirty="0"/>
              <a:t>　　　低体温の状態だと免疫力が低下するので、体を温める工夫をする</a:t>
            </a:r>
            <a:endParaRPr lang="ja-JP" altLang="ja-JP" sz="900" dirty="0"/>
          </a:p>
          <a:p>
            <a:endParaRPr lang="ja-JP" altLang="ja-JP" sz="1050" dirty="0"/>
          </a:p>
        </p:txBody>
      </p:sp>
      <p:pic>
        <p:nvPicPr>
          <p:cNvPr id="16" name="図 15">
            <a:extLst>
              <a:ext uri="{FF2B5EF4-FFF2-40B4-BE49-F238E27FC236}">
                <a16:creationId xmlns:a16="http://schemas.microsoft.com/office/drawing/2014/main" id="{22C9C7AA-F6EB-428D-A58B-82274B870BD2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0117" y="5707141"/>
            <a:ext cx="760487" cy="807143"/>
          </a:xfrm>
          <a:prstGeom prst="rect">
            <a:avLst/>
          </a:prstGeom>
        </p:spPr>
      </p:pic>
      <p:pic>
        <p:nvPicPr>
          <p:cNvPr id="18" name="図 17">
            <a:extLst>
              <a:ext uri="{FF2B5EF4-FFF2-40B4-BE49-F238E27FC236}">
                <a16:creationId xmlns:a16="http://schemas.microsoft.com/office/drawing/2014/main" id="{E7ADE177-20F2-4F8E-95BE-3C254D7571FD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7272" y="5828635"/>
            <a:ext cx="832749" cy="679439"/>
          </a:xfrm>
          <a:prstGeom prst="rect">
            <a:avLst/>
          </a:prstGeom>
        </p:spPr>
      </p:pic>
      <p:pic>
        <p:nvPicPr>
          <p:cNvPr id="31" name="図 30">
            <a:extLst>
              <a:ext uri="{FF2B5EF4-FFF2-40B4-BE49-F238E27FC236}">
                <a16:creationId xmlns:a16="http://schemas.microsoft.com/office/drawing/2014/main" id="{09E9EEC2-4468-4A3D-89FB-CA613954FBBC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4413" y="2096958"/>
            <a:ext cx="1170258" cy="672308"/>
          </a:xfrm>
          <a:prstGeom prst="rect">
            <a:avLst/>
          </a:prstGeom>
        </p:spPr>
      </p:pic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5E0A0936-BD9C-4843-9D59-305BC067F01D}"/>
              </a:ext>
            </a:extLst>
          </p:cNvPr>
          <p:cNvSpPr txBox="1"/>
          <p:nvPr/>
        </p:nvSpPr>
        <p:spPr>
          <a:xfrm>
            <a:off x="446874" y="5917393"/>
            <a:ext cx="2496352" cy="9002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050" dirty="0">
                <a:solidFill>
                  <a:srgbClr val="FF0000"/>
                </a:solidFill>
              </a:rPr>
              <a:t>🌸</a:t>
            </a:r>
            <a:r>
              <a:rPr lang="ja-JP" altLang="en-US" sz="1050" dirty="0">
                <a:solidFill>
                  <a:srgbClr val="FF0000"/>
                </a:solidFill>
              </a:rPr>
              <a:t>　インフルエンザワクチンの接種</a:t>
            </a:r>
            <a:r>
              <a:rPr lang="en-US" altLang="ja-JP" sz="1050" dirty="0">
                <a:solidFill>
                  <a:srgbClr val="FF0000"/>
                </a:solidFill>
              </a:rPr>
              <a:t> </a:t>
            </a:r>
            <a:r>
              <a:rPr lang="ja-JP" altLang="ja-JP" sz="1050" dirty="0">
                <a:solidFill>
                  <a:srgbClr val="FF0000"/>
                </a:solidFill>
              </a:rPr>
              <a:t>　　　　　　　　　　　　　　　　　　　　　　　</a:t>
            </a:r>
          </a:p>
          <a:p>
            <a:r>
              <a:rPr lang="en-US" altLang="ja-JP" sz="1050" dirty="0">
                <a:solidFill>
                  <a:srgbClr val="FF0000"/>
                </a:solidFill>
              </a:rPr>
              <a:t>🌸</a:t>
            </a:r>
            <a:r>
              <a:rPr lang="ja-JP" altLang="ja-JP" sz="1050" dirty="0">
                <a:solidFill>
                  <a:srgbClr val="FF0000"/>
                </a:solidFill>
              </a:rPr>
              <a:t>　</a:t>
            </a:r>
            <a:r>
              <a:rPr lang="ja-JP" altLang="en-US" sz="1050" dirty="0">
                <a:solidFill>
                  <a:srgbClr val="FF0000"/>
                </a:solidFill>
              </a:rPr>
              <a:t>接触感染を予防する手洗い</a:t>
            </a:r>
            <a:r>
              <a:rPr lang="ja-JP" altLang="ja-JP" sz="1050" dirty="0">
                <a:solidFill>
                  <a:srgbClr val="FF0000"/>
                </a:solidFill>
              </a:rPr>
              <a:t>　　　　</a:t>
            </a:r>
          </a:p>
          <a:p>
            <a:r>
              <a:rPr lang="en-US" altLang="ja-JP" sz="1050" dirty="0">
                <a:solidFill>
                  <a:srgbClr val="FF0000"/>
                </a:solidFill>
              </a:rPr>
              <a:t>🌸</a:t>
            </a:r>
            <a:r>
              <a:rPr lang="ja-JP" altLang="en-US" sz="1050" dirty="0">
                <a:solidFill>
                  <a:srgbClr val="FF0000"/>
                </a:solidFill>
              </a:rPr>
              <a:t>　飛沫感染予防でマスクをする</a:t>
            </a:r>
            <a:endParaRPr lang="ja-JP" altLang="ja-JP" sz="1050" dirty="0">
              <a:solidFill>
                <a:srgbClr val="FF0000"/>
              </a:solidFill>
            </a:endParaRPr>
          </a:p>
          <a:p>
            <a:r>
              <a:rPr lang="en-US" altLang="ja-JP" sz="1050" dirty="0">
                <a:solidFill>
                  <a:srgbClr val="FF0000"/>
                </a:solidFill>
              </a:rPr>
              <a:t>🌸 </a:t>
            </a:r>
            <a:r>
              <a:rPr lang="ja-JP" altLang="en-US" sz="1050" dirty="0">
                <a:solidFill>
                  <a:srgbClr val="FF0000"/>
                </a:solidFill>
              </a:rPr>
              <a:t>  疲れている時は外出を避ける</a:t>
            </a:r>
            <a:endParaRPr lang="ja-JP" altLang="ja-JP" sz="900" dirty="0">
              <a:solidFill>
                <a:srgbClr val="FF0000"/>
              </a:solidFill>
            </a:endParaRPr>
          </a:p>
          <a:p>
            <a:endParaRPr lang="ja-JP" altLang="ja-JP" sz="1050" dirty="0"/>
          </a:p>
        </p:txBody>
      </p:sp>
      <p:pic>
        <p:nvPicPr>
          <p:cNvPr id="34" name="図 33" descr="クリップアート が含まれている画像&#10;&#10;自動的に生成された説明">
            <a:extLst>
              <a:ext uri="{FF2B5EF4-FFF2-40B4-BE49-F238E27FC236}">
                <a16:creationId xmlns:a16="http://schemas.microsoft.com/office/drawing/2014/main" id="{CA7E9468-84CE-476D-A9DC-BB1CF528A27A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2131" y="74040"/>
            <a:ext cx="1589237" cy="414464"/>
          </a:xfrm>
          <a:prstGeom prst="rect">
            <a:avLst/>
          </a:prstGeom>
        </p:spPr>
      </p:pic>
      <p:graphicFrame>
        <p:nvGraphicFramePr>
          <p:cNvPr id="5" name="オブジェクト 4">
            <a:extLst>
              <a:ext uri="{FF2B5EF4-FFF2-40B4-BE49-F238E27FC236}">
                <a16:creationId xmlns:a16="http://schemas.microsoft.com/office/drawing/2014/main" id="{C4FE6A5A-6429-42C8-8DC3-6DCE18531D8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83928208"/>
              </p:ext>
            </p:extLst>
          </p:nvPr>
        </p:nvGraphicFramePr>
        <p:xfrm>
          <a:off x="265113" y="2814638"/>
          <a:ext cx="6323012" cy="509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4" name="Worksheet" r:id="rId9" imgW="10020477" imgH="647755" progId="Excel.Sheet.12">
                  <p:embed/>
                </p:oleObj>
              </mc:Choice>
              <mc:Fallback>
                <p:oleObj name="Worksheet" r:id="rId9" imgW="10020477" imgH="647755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265113" y="2814638"/>
                        <a:ext cx="6323012" cy="509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" name="図 7" descr="木, フルーツ が含まれている画像&#10;&#10;自動的に生成された説明">
            <a:extLst>
              <a:ext uri="{FF2B5EF4-FFF2-40B4-BE49-F238E27FC236}">
                <a16:creationId xmlns:a16="http://schemas.microsoft.com/office/drawing/2014/main" id="{E84B8639-8C5E-4826-A7A0-4C7B764920CE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562560" flipH="1">
            <a:off x="5772229" y="789137"/>
            <a:ext cx="337607" cy="625922"/>
          </a:xfrm>
          <a:prstGeom prst="rect">
            <a:avLst/>
          </a:prstGeom>
        </p:spPr>
      </p:pic>
      <p:graphicFrame>
        <p:nvGraphicFramePr>
          <p:cNvPr id="6" name="オブジェクト 5">
            <a:extLst>
              <a:ext uri="{FF2B5EF4-FFF2-40B4-BE49-F238E27FC236}">
                <a16:creationId xmlns:a16="http://schemas.microsoft.com/office/drawing/2014/main" id="{9AA60847-771E-4E03-A1FC-51682504DE8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28367680"/>
              </p:ext>
            </p:extLst>
          </p:nvPr>
        </p:nvGraphicFramePr>
        <p:xfrm>
          <a:off x="261938" y="3373438"/>
          <a:ext cx="6326187" cy="1989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5" name="Worksheet" r:id="rId12" imgW="6200721" imgH="2924185" progId="Excel.Sheet.12">
                  <p:embed/>
                </p:oleObj>
              </mc:Choice>
              <mc:Fallback>
                <p:oleObj name="Worksheet" r:id="rId12" imgW="6200721" imgH="2924185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261938" y="3373438"/>
                        <a:ext cx="6326187" cy="19891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23F636A1-7CC1-40E8-BEDB-5EC28F8F0EC3}"/>
              </a:ext>
            </a:extLst>
          </p:cNvPr>
          <p:cNvSpPr txBox="1"/>
          <p:nvPr/>
        </p:nvSpPr>
        <p:spPr>
          <a:xfrm>
            <a:off x="4504899" y="5378606"/>
            <a:ext cx="210666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000" b="1" dirty="0"/>
              <a:t>※</a:t>
            </a:r>
            <a:r>
              <a:rPr lang="ja-JP" altLang="en-US" sz="1000" b="1" dirty="0"/>
              <a:t>Ｃ型もありますが、かなり稀です。</a:t>
            </a:r>
            <a:endParaRPr kumimoji="1" lang="ja-JP" altLang="en-US" sz="1000" b="1" dirty="0"/>
          </a:p>
        </p:txBody>
      </p:sp>
    </p:spTree>
    <p:extLst>
      <p:ext uri="{BB962C8B-B14F-4D97-AF65-F5344CB8AC3E}">
        <p14:creationId xmlns:p14="http://schemas.microsoft.com/office/powerpoint/2010/main" val="6751130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1356</TotalTime>
  <Words>74</Words>
  <Application>Microsoft Office PowerPoint</Application>
  <PresentationFormat>A4 210 x 297 mm</PresentationFormat>
  <Paragraphs>27</Paragraphs>
  <Slides>1</Slides>
  <Notes>0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2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HGP創英角ﾎﾟｯﾌﾟ体</vt:lpstr>
      <vt:lpstr>Arial</vt:lpstr>
      <vt:lpstr>Calibri</vt:lpstr>
      <vt:lpstr>Century</vt:lpstr>
      <vt:lpstr>Office ​​テーマ</vt:lpstr>
      <vt:lpstr>Microsoft Excel ワークシート</vt:lpstr>
      <vt:lpstr>Worksheet</vt:lpstr>
      <vt:lpstr>PowerPoint プレゼンテーション</vt:lpstr>
    </vt:vector>
  </TitlesOfParts>
  <Company>MouseComputer PC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okugi</dc:creator>
  <cp:lastModifiedBy>tsukada</cp:lastModifiedBy>
  <cp:revision>97</cp:revision>
  <cp:lastPrinted>2019-10-25T09:32:20Z</cp:lastPrinted>
  <dcterms:created xsi:type="dcterms:W3CDTF">2018-11-20T06:23:50Z</dcterms:created>
  <dcterms:modified xsi:type="dcterms:W3CDTF">2019-10-25T09:32:29Z</dcterms:modified>
</cp:coreProperties>
</file>